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0" r:id="rId2"/>
    <p:sldId id="256" r:id="rId3"/>
    <p:sldId id="259" r:id="rId4"/>
    <p:sldId id="258" r:id="rId5"/>
    <p:sldId id="257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8" d="100"/>
          <a:sy n="98" d="100"/>
        </p:scale>
        <p:origin x="510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40013" y="484479"/>
            <a:ext cx="6911974" cy="2954655"/>
          </a:xfrm>
        </p:spPr>
        <p:txBody>
          <a:bodyPr anchor="b">
            <a:normAutofit/>
          </a:bodyPr>
          <a:lstStyle>
            <a:lvl1pPr algn="ctr">
              <a:defRPr sz="5600" spc="-1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40013" y="3799133"/>
            <a:ext cx="6911974" cy="1969841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2395C5C9-164C-46B3-A87E-7660D39D3106}" type="datetime2">
              <a:rPr lang="en-US" smtClean="0"/>
              <a:t>Tuesday, May 6, 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147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00" y="2541600"/>
            <a:ext cx="10728325" cy="3227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4DDCFF8A-AAF8-4A12-8A91-9CA0EAF6CBB9}" type="datetime2">
              <a:rPr lang="en-US" smtClean="0"/>
              <a:t>Tuesday, May 6, 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079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10728326" cy="2879724"/>
          </a:xfrm>
        </p:spPr>
        <p:txBody>
          <a:bodyPr anchor="b">
            <a:norm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9910" y="3858924"/>
            <a:ext cx="10728326" cy="1919076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ABCC25C3-021A-4B0B-8F70-0C181FE1CF45}" type="datetime2">
              <a:rPr lang="en-US" smtClean="0"/>
              <a:t>Tuesday, May 6, 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176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00" y="2541600"/>
            <a:ext cx="5003800" cy="3234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8400" y="2541600"/>
            <a:ext cx="5003801" cy="3234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0C23D88D-8CEC-4ED9-A53B-5596187D9A16}" type="datetime2">
              <a:rPr lang="en-US" smtClean="0"/>
              <a:t>Tuesday, May 6, 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40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10728325" cy="673005"/>
          </a:xfr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1840698"/>
            <a:ext cx="5015638" cy="565796"/>
          </a:xfrm>
        </p:spPr>
        <p:txBody>
          <a:bodyPr wrap="square" anchor="b">
            <a:normAutofit/>
          </a:bodyPr>
          <a:lstStyle>
            <a:lvl1pPr marL="0" indent="0">
              <a:lnSpc>
                <a:spcPct val="120000"/>
              </a:lnSpc>
              <a:buNone/>
              <a:defRPr sz="16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0000" y="2541600"/>
            <a:ext cx="5003801" cy="3234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400" y="1840698"/>
            <a:ext cx="5015638" cy="565796"/>
          </a:xfrm>
        </p:spPr>
        <p:txBody>
          <a:bodyPr anchor="b">
            <a:normAutofit/>
          </a:bodyPr>
          <a:lstStyle>
            <a:lvl1pPr marL="0" indent="0">
              <a:lnSpc>
                <a:spcPct val="120000"/>
              </a:lnSpc>
              <a:buNone/>
              <a:defRPr sz="16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400" y="2541600"/>
            <a:ext cx="5003800" cy="3234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D2CCD382-DFDA-4722-A27A-59C21AD112F2}" type="datetime2">
              <a:rPr lang="en-US" smtClean="0"/>
              <a:t>Tuesday, May 6, 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496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22F2A30D-1C09-413F-AAB1-38F366000715}" type="datetime2">
              <a:rPr lang="en-US" smtClean="0"/>
              <a:t>Tuesday, May 6, 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74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6DB82B9C-D65E-4F64-95C3-B10F3B00F0D9}" type="datetime2">
              <a:rPr lang="en-US" smtClean="0"/>
              <a:t>Tuesday, May 6, 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510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3107463" cy="1477328"/>
          </a:xfr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8188" y="584662"/>
            <a:ext cx="6911974" cy="5184313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4800"/>
            </a:lvl1pPr>
            <a:lvl2pPr marL="914400" indent="-457200">
              <a:buFont typeface="Arial" panose="020B0604020202020204" pitchFamily="34" charset="0"/>
              <a:buChar char="•"/>
              <a:defRPr sz="2000"/>
            </a:lvl2pPr>
            <a:lvl3pPr marL="1257300" indent="-342900">
              <a:buFont typeface="Arial" panose="020B0604020202020204" pitchFamily="34" charset="0"/>
              <a:buChar char="•"/>
              <a:defRPr sz="2000"/>
            </a:lvl3pPr>
            <a:lvl4pPr marL="1714500" indent="-342900">
              <a:buFont typeface="Arial" panose="020B0604020202020204" pitchFamily="34" charset="0"/>
              <a:buChar char="•"/>
              <a:defRPr sz="2000"/>
            </a:lvl4pPr>
            <a:lvl5pPr marL="2171700" indent="-342900">
              <a:buFont typeface="Arial" panose="020B0604020202020204" pitchFamily="34" charset="0"/>
              <a:buChar char="•"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0000" y="2541600"/>
            <a:ext cx="3107463" cy="323183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B7F5FDCC-6AAC-4A08-B9E0-3793AB5E64C3}" type="datetime2">
              <a:rPr lang="en-US" smtClean="0"/>
              <a:t>Tuesday, May 6, 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480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3095626" cy="1476000"/>
          </a:xfrm>
        </p:spPr>
        <p:txBody>
          <a:bodyPr anchor="t" anchorCtr="0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8188" y="728664"/>
            <a:ext cx="6923812" cy="504031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0000" y="2541600"/>
            <a:ext cx="3095625" cy="3232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349FE94D-439C-40F1-900E-BC07940E3988}" type="datetime2">
              <a:rPr lang="en-US" smtClean="0"/>
              <a:t>Tuesday, May 6, 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029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00" y="2636838"/>
            <a:ext cx="10728325" cy="31321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5B75179A-1E2B-41AB-B400-4F1B4022FAEE}" type="datetime2">
              <a:rPr lang="en-US" smtClean="0"/>
              <a:t>Tuesday, May 6, 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654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40486" y="720000"/>
            <a:ext cx="1477328" cy="5048975"/>
          </a:xfrm>
        </p:spPr>
        <p:txBody>
          <a:bodyPr vert="eaVert">
            <a:norm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838" y="720000"/>
            <a:ext cx="8929614" cy="50489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05681D0F-6595-4F14-8EF3-954CD87C797B}" type="datetime2">
              <a:rPr lang="en-US" smtClean="0"/>
              <a:t>Tuesday, May 6, 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995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9646535-AEF6-4883-A4F9-EEC1F8B4319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10728322" cy="147732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2541600"/>
            <a:ext cx="10728325" cy="322737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 vert="horz" lIns="0" tIns="180000" rIns="0" bIns="180000" rtlCol="0" anchor="ctr"/>
          <a:lstStyle>
            <a:lvl1pPr algn="l">
              <a:lnSpc>
                <a:spcPct val="120000"/>
              </a:lnSpc>
              <a:defRPr sz="120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8DEA2CF1-0EB2-4673-802D-3371233E4A77}" type="datetime2">
              <a:rPr lang="en-US" smtClean="0"/>
              <a:t>Tuesday, May 6, 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 vert="horz" lIns="0" tIns="180000" rIns="0" bIns="180000" rtlCol="0" anchor="ctr"/>
          <a:lstStyle>
            <a:lvl1pPr algn="ctr">
              <a:lnSpc>
                <a:spcPct val="120000"/>
              </a:lnSpc>
              <a:defRPr sz="120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 vert="horz" lIns="0" tIns="180000" rIns="0" bIns="180000" rtlCol="0" anchor="ctr"/>
          <a:lstStyle>
            <a:lvl1pPr algn="r">
              <a:lnSpc>
                <a:spcPct val="120000"/>
              </a:lnSpc>
              <a:defRPr sz="120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1621B6DD-29C1-4FEA-923F-71EA134769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932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3" pos="461">
          <p15:clr>
            <a:srgbClr val="F26B43"/>
          </p15:clr>
        </p15:guide>
        <p15:guide id="24" pos="1209">
          <p15:clr>
            <a:srgbClr val="F26B43"/>
          </p15:clr>
        </p15:guide>
        <p15:guide id="25" pos="1663">
          <p15:clr>
            <a:srgbClr val="F26B43"/>
          </p15:clr>
        </p15:guide>
        <p15:guide id="26" pos="2865">
          <p15:clr>
            <a:srgbClr val="F26B43"/>
          </p15:clr>
        </p15:guide>
        <p15:guide id="27" pos="4067">
          <p15:clr>
            <a:srgbClr val="F26B43"/>
          </p15:clr>
        </p15:guide>
        <p15:guide id="28" pos="4815">
          <p15:clr>
            <a:srgbClr val="F26B43"/>
          </p15:clr>
        </p15:guide>
        <p15:guide id="29" pos="5269">
          <p15:clr>
            <a:srgbClr val="F26B43"/>
          </p15:clr>
        </p15:guide>
        <p15:guide id="30" pos="6017">
          <p15:clr>
            <a:srgbClr val="F26B43"/>
          </p15:clr>
        </p15:guide>
        <p15:guide id="31" pos="6471">
          <p15:clr>
            <a:srgbClr val="F26B43"/>
          </p15:clr>
        </p15:guide>
        <p15:guide id="32" pos="7219">
          <p15:clr>
            <a:srgbClr val="F26B43"/>
          </p15:clr>
        </p15:guide>
        <p15:guide id="33" orient="horz" pos="459">
          <p15:clr>
            <a:srgbClr val="F26B43"/>
          </p15:clr>
        </p15:guide>
        <p15:guide id="35" orient="horz" pos="1661">
          <p15:clr>
            <a:srgbClr val="F26B43"/>
          </p15:clr>
        </p15:guide>
        <p15:guide id="36" orient="horz" pos="2432">
          <p15:clr>
            <a:srgbClr val="F26B43"/>
          </p15:clr>
        </p15:guide>
        <p15:guide id="37" orient="horz" pos="2886">
          <p15:clr>
            <a:srgbClr val="F26B43"/>
          </p15:clr>
        </p15:guide>
        <p15:guide id="38" orient="horz" pos="3634">
          <p15:clr>
            <a:srgbClr val="F26B43"/>
          </p15:clr>
        </p15:guide>
        <p15:guide id="39" pos="3840">
          <p15:clr>
            <a:srgbClr val="5ACBF0"/>
          </p15:clr>
        </p15:guide>
        <p15:guide id="40" pos="2411">
          <p15:clr>
            <a:srgbClr val="F26B43"/>
          </p15:clr>
        </p15:guide>
        <p15:guide id="41" pos="3613">
          <p15:clr>
            <a:srgbClr val="F26B43"/>
          </p15:clr>
        </p15:guide>
        <p15:guide id="42" orient="horz" pos="1207">
          <p15:clr>
            <a:srgbClr val="F26B43"/>
          </p15:clr>
        </p15:guide>
        <p15:guide id="43" orient="horz" pos="2047">
          <p15:clr>
            <a:srgbClr val="5ACBF0"/>
          </p15:clr>
        </p15:guide>
        <p15:guide id="44" orient="horz" pos="3861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44492-77E9-B968-87C9-534E8F40E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CC068A-0655-0180-8D76-CE4A5430DD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713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07841F0-8262-E188-700C-9940617672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2766" y="4681842"/>
            <a:ext cx="10107038" cy="1969841"/>
          </a:xfrm>
        </p:spPr>
        <p:txBody>
          <a:bodyPr>
            <a:normAutofit lnSpcReduction="10000"/>
          </a:bodyPr>
          <a:lstStyle/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122 Million Americans will call their mother today</a:t>
            </a:r>
          </a:p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113 Million Mother’s Day cards will be given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B3ED15-D3D6-91F8-0A6E-E11A049976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58150"/>
            <a:ext cx="11430000" cy="443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4058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FF2BB99-AAFF-7A9F-605C-56BC61EDC6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5064" y="484479"/>
            <a:ext cx="8667345" cy="2954655"/>
          </a:xfrm>
        </p:spPr>
        <p:txBody>
          <a:bodyPr>
            <a:normAutofit/>
          </a:bodyPr>
          <a:lstStyle/>
          <a:p>
            <a:r>
              <a:rPr lang="en-US" sz="8000" dirty="0"/>
              <a:t>THOUGHTS ON MOTHERHOOD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21E1AED4-2D32-0203-B562-52B23A7E13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40013" y="4075889"/>
            <a:ext cx="6911974" cy="1693085"/>
          </a:xfrm>
        </p:spPr>
        <p:txBody>
          <a:bodyPr>
            <a:norm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Exodus 20:12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“Honor your father and mother”</a:t>
            </a:r>
          </a:p>
        </p:txBody>
      </p:sp>
    </p:spTree>
    <p:extLst>
      <p:ext uri="{BB962C8B-B14F-4D97-AF65-F5344CB8AC3E}">
        <p14:creationId xmlns:p14="http://schemas.microsoft.com/office/powerpoint/2010/main" val="277612425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1BB15-14C6-43C6-5347-308E741A2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19200"/>
            <a:ext cx="10728322" cy="645396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“A Mother’s Work From A to Z”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404275-E5FD-DA75-FB9B-938EFD1C7D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1" y="1264596"/>
            <a:ext cx="5376000" cy="5398851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A- Artist, arrange &amp; beatifies the home </a:t>
            </a:r>
          </a:p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 – Beautician – clips, cuts &amp; curls</a:t>
            </a:r>
          </a:p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 – Chauffeur – shuffles all the family</a:t>
            </a:r>
          </a:p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 – Dietician – plans endless menus</a:t>
            </a:r>
          </a:p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 – Engineer – keep wheels oiled</a:t>
            </a:r>
          </a:p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 – Fashion Designer – alters hand me downs &amp; creates originals</a:t>
            </a:r>
          </a:p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 – General Practitioner – treats everyone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EEDAE27-EC32-831B-3D56-579D66BB1848}"/>
              </a:ext>
            </a:extLst>
          </p:cNvPr>
          <p:cNvSpPr txBox="1">
            <a:spLocks/>
          </p:cNvSpPr>
          <p:nvPr/>
        </p:nvSpPr>
        <p:spPr>
          <a:xfrm>
            <a:off x="6096000" y="1264595"/>
            <a:ext cx="5376000" cy="5097293"/>
          </a:xfrm>
          <a:prstGeom prst="rect">
            <a:avLst/>
          </a:prstGeom>
        </p:spPr>
        <p:txBody>
          <a:bodyPr vert="horz" lIns="0" tIns="0" rIns="0" bIns="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4"/>
              </a:buClr>
              <a:buFont typeface="The Hand Extrablack" panose="03070A02030502020204" pitchFamily="66" charset="0"/>
              <a:buChar char="•"/>
              <a:defRPr sz="2000" kern="1200" spc="20" baseline="0">
                <a:solidFill>
                  <a:schemeClr val="tx1">
                    <a:alpha val="58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4"/>
              </a:buClr>
              <a:buFont typeface="The Hand Extrablack" panose="03070A02030502020204" pitchFamily="66" charset="0"/>
              <a:buChar char="•"/>
              <a:defRPr sz="2000" kern="1200" spc="20" baseline="0">
                <a:solidFill>
                  <a:schemeClr val="tx1">
                    <a:alpha val="58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4"/>
              </a:buClr>
              <a:buFont typeface="The Hand Extrablack" panose="03070A02030502020204" pitchFamily="66" charset="0"/>
              <a:buChar char="•"/>
              <a:defRPr sz="2000" kern="1200" spc="20" baseline="0">
                <a:solidFill>
                  <a:schemeClr val="tx1">
                    <a:alpha val="58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4"/>
              </a:buClr>
              <a:buFont typeface="The Hand Extrablack" panose="03070A02030502020204" pitchFamily="66" charset="0"/>
              <a:buChar char="•"/>
              <a:defRPr sz="2000" kern="1200" spc="20" baseline="0">
                <a:solidFill>
                  <a:schemeClr val="tx1">
                    <a:alpha val="58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4"/>
              </a:buClr>
              <a:buFont typeface="The Hand Extrablack" panose="03070A02030502020204" pitchFamily="66" charset="0"/>
              <a:buChar char="•"/>
              <a:defRPr sz="2000" kern="1200" spc="20" baseline="0">
                <a:solidFill>
                  <a:schemeClr val="tx1">
                    <a:alpha val="58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 – House Keeper – straightens, cleans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– Information Bureau – Answer questions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 – Judge – settles disputes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K- Keeper at home – seeks her God-given roll – Titus 2:5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 – Laundry Worker – “ring around collar”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 – Musician – sings lullabies</a:t>
            </a:r>
          </a:p>
        </p:txBody>
      </p:sp>
    </p:spTree>
    <p:extLst>
      <p:ext uri="{BB962C8B-B14F-4D97-AF65-F5344CB8AC3E}">
        <p14:creationId xmlns:p14="http://schemas.microsoft.com/office/powerpoint/2010/main" val="127839394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C827F5D-BE50-C521-CB7C-BB32999CAE48}"/>
              </a:ext>
            </a:extLst>
          </p:cNvPr>
          <p:cNvSpPr txBox="1">
            <a:spLocks/>
          </p:cNvSpPr>
          <p:nvPr/>
        </p:nvSpPr>
        <p:spPr>
          <a:xfrm>
            <a:off x="6235584" y="2178996"/>
            <a:ext cx="5376000" cy="509729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4"/>
              </a:buClr>
              <a:buFont typeface="The Hand Extrablack" panose="03070A02030502020204" pitchFamily="66" charset="0"/>
              <a:buChar char="•"/>
              <a:defRPr sz="2000" kern="1200" spc="20" baseline="0">
                <a:solidFill>
                  <a:schemeClr val="tx1">
                    <a:alpha val="58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4"/>
              </a:buClr>
              <a:buFont typeface="The Hand Extrablack" panose="03070A02030502020204" pitchFamily="66" charset="0"/>
              <a:buChar char="•"/>
              <a:defRPr sz="2000" kern="1200" spc="20" baseline="0">
                <a:solidFill>
                  <a:schemeClr val="tx1">
                    <a:alpha val="58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4"/>
              </a:buClr>
              <a:buFont typeface="The Hand Extrablack" panose="03070A02030502020204" pitchFamily="66" charset="0"/>
              <a:buChar char="•"/>
              <a:defRPr sz="2000" kern="1200" spc="20" baseline="0">
                <a:solidFill>
                  <a:schemeClr val="tx1">
                    <a:alpha val="58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4"/>
              </a:buClr>
              <a:buFont typeface="The Hand Extrablack" panose="03070A02030502020204" pitchFamily="66" charset="0"/>
              <a:buChar char="•"/>
              <a:defRPr sz="2000" kern="1200" spc="20" baseline="0">
                <a:solidFill>
                  <a:schemeClr val="tx1">
                    <a:alpha val="58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4"/>
              </a:buClr>
              <a:buFont typeface="The Hand Extrablack" panose="03070A02030502020204" pitchFamily="66" charset="0"/>
              <a:buChar char="•"/>
              <a:defRPr sz="2000" kern="1200" spc="20" baseline="0">
                <a:solidFill>
                  <a:schemeClr val="tx1">
                    <a:alpha val="58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6CBE309-49A9-D23F-AB88-B22196226EC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720000" y="1176810"/>
            <a:ext cx="5376000" cy="509729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4"/>
              </a:buClr>
              <a:buFont typeface="The Hand Extrablack" panose="03070A02030502020204" pitchFamily="66" charset="0"/>
              <a:buChar char="•"/>
              <a:defRPr sz="2000" kern="1200" spc="20" baseline="0">
                <a:solidFill>
                  <a:schemeClr val="tx1">
                    <a:alpha val="58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4"/>
              </a:buClr>
              <a:buFont typeface="The Hand Extrablack" panose="03070A02030502020204" pitchFamily="66" charset="0"/>
              <a:buChar char="•"/>
              <a:defRPr sz="2000" kern="1200" spc="20" baseline="0">
                <a:solidFill>
                  <a:schemeClr val="tx1">
                    <a:alpha val="58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4"/>
              </a:buClr>
              <a:buFont typeface="The Hand Extrablack" panose="03070A02030502020204" pitchFamily="66" charset="0"/>
              <a:buChar char="•"/>
              <a:defRPr sz="2000" kern="1200" spc="20" baseline="0">
                <a:solidFill>
                  <a:schemeClr val="tx1">
                    <a:alpha val="58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4"/>
              </a:buClr>
              <a:buFont typeface="The Hand Extrablack" panose="03070A02030502020204" pitchFamily="66" charset="0"/>
              <a:buChar char="•"/>
              <a:defRPr sz="2000" kern="1200" spc="20" baseline="0">
                <a:solidFill>
                  <a:schemeClr val="tx1">
                    <a:alpha val="58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4"/>
              </a:buClr>
              <a:buFont typeface="The Hand Extrablack" panose="03070A02030502020204" pitchFamily="66" charset="0"/>
              <a:buChar char="•"/>
              <a:defRPr sz="2000" kern="1200" spc="20" baseline="0">
                <a:solidFill>
                  <a:schemeClr val="tx1">
                    <a:alpha val="58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 – Nurse – vigil beside sickbeds</a:t>
            </a:r>
          </a:p>
          <a:p>
            <a:r>
              <a:rPr lang="en-US" sz="23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– Organizer – parties, ball games</a:t>
            </a:r>
          </a:p>
          <a:p>
            <a:r>
              <a:rPr lang="en-US" sz="23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 – Pharmacist – band-aids, aspirins</a:t>
            </a:r>
          </a:p>
          <a:p>
            <a:r>
              <a:rPr lang="en-US" sz="23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 –Queen of the home – center of home</a:t>
            </a:r>
          </a:p>
          <a:p>
            <a:r>
              <a:rPr lang="en-US" sz="23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 – Recreational Director – Plans activities for school</a:t>
            </a:r>
          </a:p>
          <a:p>
            <a:r>
              <a:rPr lang="en-US" sz="23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 – Seamstress – patches, mends, </a:t>
            </a:r>
            <a:r>
              <a:rPr lang="en-US" sz="23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etc</a:t>
            </a:r>
            <a:endParaRPr lang="en-US" sz="23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3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 – Teacher – instructing little minds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1D5BE4-1F75-FABE-B688-39EA8EE5DE5A}"/>
              </a:ext>
            </a:extLst>
          </p:cNvPr>
          <p:cNvSpPr txBox="1"/>
          <p:nvPr/>
        </p:nvSpPr>
        <p:spPr>
          <a:xfrm>
            <a:off x="1994170" y="398357"/>
            <a:ext cx="760703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gona Book"/>
                <a:ea typeface="+mj-ea"/>
                <a:cs typeface="+mj-cs"/>
              </a:rPr>
              <a:t>“A Mother’s Work From A to Z”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F1C1594-D72F-7E30-CB90-E8A7226DFEBA}"/>
              </a:ext>
            </a:extLst>
          </p:cNvPr>
          <p:cNvSpPr txBox="1">
            <a:spLocks/>
          </p:cNvSpPr>
          <p:nvPr/>
        </p:nvSpPr>
        <p:spPr>
          <a:xfrm>
            <a:off x="6235584" y="1265074"/>
            <a:ext cx="5376000" cy="5097293"/>
          </a:xfrm>
          <a:prstGeom prst="rect">
            <a:avLst/>
          </a:prstGeom>
        </p:spPr>
        <p:txBody>
          <a:bodyPr vert="horz" lIns="0" tIns="0" rIns="0" bIns="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4"/>
              </a:buClr>
              <a:buFont typeface="The Hand Extrablack" panose="03070A02030502020204" pitchFamily="66" charset="0"/>
              <a:buChar char="•"/>
              <a:defRPr sz="2000" kern="1200" spc="20" baseline="0">
                <a:solidFill>
                  <a:schemeClr val="tx1">
                    <a:alpha val="58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4"/>
              </a:buClr>
              <a:buFont typeface="The Hand Extrablack" panose="03070A02030502020204" pitchFamily="66" charset="0"/>
              <a:buChar char="•"/>
              <a:defRPr sz="2000" kern="1200" spc="20" baseline="0">
                <a:solidFill>
                  <a:schemeClr val="tx1">
                    <a:alpha val="58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4"/>
              </a:buClr>
              <a:buFont typeface="The Hand Extrablack" panose="03070A02030502020204" pitchFamily="66" charset="0"/>
              <a:buChar char="•"/>
              <a:defRPr sz="2000" kern="1200" spc="20" baseline="0">
                <a:solidFill>
                  <a:schemeClr val="tx1">
                    <a:alpha val="58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4"/>
              </a:buClr>
              <a:buFont typeface="The Hand Extrablack" panose="03070A02030502020204" pitchFamily="66" charset="0"/>
              <a:buChar char="•"/>
              <a:defRPr sz="2000" kern="1200" spc="20" baseline="0">
                <a:solidFill>
                  <a:schemeClr val="tx1">
                    <a:alpha val="58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4"/>
              </a:buClr>
              <a:buFont typeface="The Hand Extrablack" panose="03070A02030502020204" pitchFamily="66" charset="0"/>
              <a:buChar char="•"/>
              <a:defRPr sz="2000" kern="1200" spc="20" baseline="0">
                <a:solidFill>
                  <a:schemeClr val="tx1">
                    <a:alpha val="58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 - Upholsterer – recovers old furniture</a:t>
            </a:r>
          </a:p>
          <a:p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 - Vocational Counselor – good advice</a:t>
            </a:r>
          </a:p>
          <a:p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 - Waitress – over 1,000 meals a year</a:t>
            </a:r>
          </a:p>
          <a:p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 - X-Ray Technician – sees through excuses, evasions, coverups….</a:t>
            </a:r>
          </a:p>
          <a:p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- Yard Worker – plants, prunes, </a:t>
            </a:r>
            <a:r>
              <a:rPr lang="en-US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etc</a:t>
            </a:r>
            <a:endParaRPr 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 - Zoo Keeper – feeds pets the children promised they would take care of</a:t>
            </a:r>
          </a:p>
        </p:txBody>
      </p:sp>
    </p:spTree>
    <p:extLst>
      <p:ext uri="{BB962C8B-B14F-4D97-AF65-F5344CB8AC3E}">
        <p14:creationId xmlns:p14="http://schemas.microsoft.com/office/powerpoint/2010/main" val="2509542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57DE2-D5CE-D3B7-E67D-4BA97517A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9" y="350361"/>
            <a:ext cx="10728322" cy="147732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dirty="0"/>
              <a:t>THOUGHTS FROM THE BIBLE ON MOTHERHOOD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10CFB1-3074-8E85-3A3C-BF41A6D3F5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9" y="2198451"/>
            <a:ext cx="10728325" cy="4173166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Exodus 20:12 “Honor your father and your mother”</a:t>
            </a:r>
          </a:p>
          <a:p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Leviticus 19:3 “Every one of you shall revere his mother and his father..”</a:t>
            </a:r>
          </a:p>
          <a:p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BEARER OF A LIFE THAT HAS COME FROM GOD!</a:t>
            </a:r>
          </a:p>
          <a:p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co-worker with Divinity – Genesis 4:1</a:t>
            </a:r>
          </a:p>
        </p:txBody>
      </p:sp>
    </p:spTree>
    <p:extLst>
      <p:ext uri="{BB962C8B-B14F-4D97-AF65-F5344CB8AC3E}">
        <p14:creationId xmlns:p14="http://schemas.microsoft.com/office/powerpoint/2010/main" val="193757036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688B96-CB08-4895-EE14-57DD080C9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E10CE-A784-306D-300F-4231F91C5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9" y="350361"/>
            <a:ext cx="10728322" cy="147732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dirty="0"/>
              <a:t>THOUGHTS FROM THE BIBLE ON MOTHERHOOD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326236-8545-FD64-342A-933E4B7D9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9" y="2198451"/>
            <a:ext cx="10728325" cy="4173166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ENCOURAGEMENT AND COMFORT</a:t>
            </a:r>
          </a:p>
          <a:p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Isaiah 66:13 “As one whom his mother comfort…”</a:t>
            </a:r>
          </a:p>
          <a:p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BUSY TAKING CARE OF HER FAMILY</a:t>
            </a:r>
          </a:p>
          <a:p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Proverbs 31:13-18 “She perceives that her merchandise is good,  And her lamp does not go out by night.”</a:t>
            </a:r>
          </a:p>
        </p:txBody>
      </p:sp>
    </p:spTree>
    <p:extLst>
      <p:ext uri="{BB962C8B-B14F-4D97-AF65-F5344CB8AC3E}">
        <p14:creationId xmlns:p14="http://schemas.microsoft.com/office/powerpoint/2010/main" val="241071318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CF7CD-81D5-0ECC-F9E9-2A04C08E72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4B894-F2AD-2689-83FD-9DB13057E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9" y="350361"/>
            <a:ext cx="10728322" cy="147732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dirty="0"/>
              <a:t>THOUGHTS FROM THE BIBLE ON MOTHERHOOD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5C85B5-8698-3B23-486E-F41B95C97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9" y="1916349"/>
            <a:ext cx="10728325" cy="4455268"/>
          </a:xfrm>
        </p:spPr>
        <p:txBody>
          <a:bodyPr>
            <a:normAutofit fontScale="92500"/>
          </a:bodyPr>
          <a:lstStyle/>
          <a:p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 TEACHING WAS NOT TO BE FORSAKEN</a:t>
            </a:r>
          </a:p>
          <a:p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Proverbs 1:8 “do not forsake the law of your mother.”</a:t>
            </a:r>
          </a:p>
          <a:p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TO BE DESPISED, MOCKED OR SCORNED</a:t>
            </a:r>
          </a:p>
          <a:p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Proverbs 15:20 “foolish man despises his mother.” </a:t>
            </a:r>
          </a:p>
          <a:p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Proverbs 17:25 “A foolish son is…bitterness to her who bore him.” </a:t>
            </a:r>
          </a:p>
          <a:p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Proverbs 19:26; 23:22; 30:17</a:t>
            </a:r>
          </a:p>
        </p:txBody>
      </p:sp>
    </p:spTree>
    <p:extLst>
      <p:ext uri="{BB962C8B-B14F-4D97-AF65-F5344CB8AC3E}">
        <p14:creationId xmlns:p14="http://schemas.microsoft.com/office/powerpoint/2010/main" val="243567195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2A087-22B5-9150-A6AE-137172C1A3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BD6EA-4EE0-2578-2A0F-B6DAF7315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9" y="350361"/>
            <a:ext cx="10728322" cy="147732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dirty="0"/>
              <a:t>THOUGHTS FROM THE BIBLE ON MOTHERHOOD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EA26A9-36F0-4CBD-FA92-D65293BB4B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9" y="1916349"/>
            <a:ext cx="10728325" cy="4455268"/>
          </a:xfrm>
        </p:spPr>
        <p:txBody>
          <a:bodyPr>
            <a:normAutofit fontScale="92500"/>
          </a:bodyPr>
          <a:lstStyle/>
          <a:p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MOTHERHOOD NOTE MERELY A BIOLOGICAL FUNCTION- ALSO A SACRED CALLING – Isaiah 49:15</a:t>
            </a:r>
          </a:p>
          <a:p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BE EXPERIENCED ONLY IN MARRIAGE</a:t>
            </a:r>
          </a:p>
          <a:p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Traditional Family – 17.8%    Single Parent Homes 25%</a:t>
            </a:r>
          </a:p>
          <a:p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Families 16%   Single Mothers  40%</a:t>
            </a:r>
          </a:p>
          <a:p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Mother of 3 “I’m not ready for marriage yet, but I love children and wanted to have them.”</a:t>
            </a:r>
          </a:p>
        </p:txBody>
      </p:sp>
    </p:spTree>
    <p:extLst>
      <p:ext uri="{BB962C8B-B14F-4D97-AF65-F5344CB8AC3E}">
        <p14:creationId xmlns:p14="http://schemas.microsoft.com/office/powerpoint/2010/main" val="390677817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157DD0-A720-882B-F26D-3643F4CD30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FB0C8-2EF8-8BB4-A8D4-4A35E3379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9" y="350361"/>
            <a:ext cx="10728322" cy="147732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dirty="0"/>
              <a:t>THOUGHTS FROM THE BIBLE ON MOTHERHOOD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0247D2-2DB6-895A-6191-4942D1A655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9" y="1916349"/>
            <a:ext cx="10728325" cy="4455268"/>
          </a:xfrm>
        </p:spPr>
        <p:txBody>
          <a:bodyPr>
            <a:normAutofit fontScale="85000" lnSpcReduction="10000"/>
          </a:bodyPr>
          <a:lstStyle/>
          <a:p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SEXUAL RELATIONS OUTSIDE OF MARRIAGE ARE SINFUL – Hebrews 13:4 “ fornicators…God will judge.” </a:t>
            </a:r>
          </a:p>
          <a:p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Corinthians 6:9 “unrighteous will not inherit the kingdom of God? … fornicators”</a:t>
            </a:r>
          </a:p>
          <a:p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Matthew 1:18,19 “Mary was betrothed to Joseph, before they came together, she was found with child of the Holy Spirit… being a just man, and not wanting to make her a public example, was minded to put her away secretly.” </a:t>
            </a:r>
          </a:p>
          <a:p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MOTHERS TO LOVE THEIR CHILDREN – Titus 2:4</a:t>
            </a:r>
          </a:p>
        </p:txBody>
      </p:sp>
    </p:spTree>
    <p:extLst>
      <p:ext uri="{BB962C8B-B14F-4D97-AF65-F5344CB8AC3E}">
        <p14:creationId xmlns:p14="http://schemas.microsoft.com/office/powerpoint/2010/main" val="124564967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11B204-D0DC-8C80-A71D-B2871D57D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EE784-18A7-0268-7F03-772FAFB7F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9" y="350361"/>
            <a:ext cx="10728322" cy="147732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dirty="0"/>
              <a:t>THOUGHTS FROM THE BIBLE ON MOTHERHOOD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7A892C-2EC5-321C-453F-23859079F9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9" y="1916349"/>
            <a:ext cx="10728325" cy="4455268"/>
          </a:xfrm>
        </p:spPr>
        <p:txBody>
          <a:bodyPr>
            <a:normAutofit fontScale="85000" lnSpcReduction="10000"/>
          </a:bodyPr>
          <a:lstStyle/>
          <a:p>
            <a:r>
              <a:rPr lang="en-US" sz="33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MOTHERS ARE TO TEACH THEIR CHILDREN ABOUT THE LORD</a:t>
            </a:r>
          </a:p>
          <a:p>
            <a:r>
              <a:rPr lang="en-US" sz="33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Timothy 3:14,15 “genuine faith that is in you, which dwelt first in your grandmother Lois and your mother Eunice, and I am persuaded is in you also.” </a:t>
            </a:r>
          </a:p>
          <a:p>
            <a:r>
              <a:rPr lang="en-US" sz="33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GREAT BLESSINGS ARE IN STORE FOR GODLY MOTHERS</a:t>
            </a:r>
          </a:p>
          <a:p>
            <a:r>
              <a:rPr lang="en-US" sz="33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GREATEST HONOR YOU CAN GIVE YOUR MOTHER IS TO LIVE BY THE PRINCIPLES TAUGHT IN THE BIBLE</a:t>
            </a:r>
          </a:p>
          <a:p>
            <a:pPr marL="0" indent="0">
              <a:buNone/>
            </a:pP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7038295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C25090-9689-AC8E-A72C-3C6152E265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03D24-8236-4B9A-EAE7-3B6B68A71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9" y="350361"/>
            <a:ext cx="10728322" cy="1137971"/>
          </a:xfrm>
        </p:spPr>
        <p:txBody>
          <a:bodyPr>
            <a:normAutofit/>
          </a:bodyPr>
          <a:lstStyle/>
          <a:p>
            <a:pPr algn="ctr"/>
            <a:r>
              <a:rPr lang="en-US" sz="6600" dirty="0"/>
              <a:t>TO BE A GREAT MOTHER:</a:t>
            </a:r>
            <a:endParaRPr lang="en-US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297E73-3CDF-EBDC-F05A-3DB10C2AB5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7362" y="1352146"/>
            <a:ext cx="9222802" cy="530157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33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MARRY THE RIGHT MAN</a:t>
            </a:r>
          </a:p>
          <a:p>
            <a:pPr>
              <a:lnSpc>
                <a:spcPct val="150000"/>
              </a:lnSpc>
            </a:pPr>
            <a:r>
              <a:rPr lang="en-US" sz="33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OBEY THE GOSPEL</a:t>
            </a:r>
          </a:p>
          <a:p>
            <a:pPr>
              <a:lnSpc>
                <a:spcPct val="150000"/>
              </a:lnSpc>
            </a:pPr>
            <a:r>
              <a:rPr lang="en-US" sz="33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TRAIN YOUR CHILDREN TO LOVE GOD</a:t>
            </a:r>
          </a:p>
          <a:p>
            <a:pPr>
              <a:lnSpc>
                <a:spcPct val="150000"/>
              </a:lnSpc>
            </a:pPr>
            <a:r>
              <a:rPr lang="en-US" sz="33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HONOR YOUR PARENTS</a:t>
            </a:r>
          </a:p>
          <a:p>
            <a:pPr>
              <a:lnSpc>
                <a:spcPct val="150000"/>
              </a:lnSpc>
            </a:pPr>
            <a:r>
              <a:rPr lang="en-US" sz="33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ENJOY BEING A CHRISTIAN</a:t>
            </a:r>
          </a:p>
          <a:p>
            <a:pPr>
              <a:lnSpc>
                <a:spcPct val="150000"/>
              </a:lnSpc>
            </a:pPr>
            <a:r>
              <a:rPr lang="en-US" sz="33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REQUEST WISDOM FROM GOD</a:t>
            </a:r>
          </a:p>
          <a:p>
            <a:pPr marL="0" indent="0">
              <a:buNone/>
            </a:pP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931CA1-A80B-764A-4F66-7384DAF7FBC4}"/>
              </a:ext>
            </a:extLst>
          </p:cNvPr>
          <p:cNvSpPr txBox="1"/>
          <p:nvPr/>
        </p:nvSpPr>
        <p:spPr>
          <a:xfrm>
            <a:off x="807395" y="1352146"/>
            <a:ext cx="817123" cy="5086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sz="48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M</a:t>
            </a:r>
          </a:p>
          <a:p>
            <a:pPr algn="ctr">
              <a:lnSpc>
                <a:spcPct val="114000"/>
              </a:lnSpc>
            </a:pPr>
            <a:r>
              <a:rPr lang="en-US" sz="48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O</a:t>
            </a:r>
          </a:p>
          <a:p>
            <a:pPr algn="ctr">
              <a:lnSpc>
                <a:spcPct val="114000"/>
              </a:lnSpc>
            </a:pPr>
            <a:r>
              <a:rPr lang="en-US" sz="48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T</a:t>
            </a:r>
          </a:p>
          <a:p>
            <a:pPr algn="ctr">
              <a:lnSpc>
                <a:spcPct val="114000"/>
              </a:lnSpc>
            </a:pPr>
            <a:r>
              <a:rPr lang="en-US" sz="48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H</a:t>
            </a:r>
          </a:p>
          <a:p>
            <a:pPr algn="ctr">
              <a:lnSpc>
                <a:spcPct val="114000"/>
              </a:lnSpc>
            </a:pPr>
            <a:r>
              <a:rPr lang="en-US" sz="48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E</a:t>
            </a:r>
          </a:p>
          <a:p>
            <a:pPr algn="ctr">
              <a:lnSpc>
                <a:spcPct val="114000"/>
              </a:lnSpc>
            </a:pPr>
            <a:r>
              <a:rPr lang="en-US" sz="48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R</a:t>
            </a:r>
            <a:endParaRPr lang="en-US" sz="40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4075756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BlobVTI">
  <a:themeElements>
    <a:clrScheme name="Blob V2">
      <a:dk1>
        <a:sysClr val="windowText" lastClr="000000"/>
      </a:dk1>
      <a:lt1>
        <a:sysClr val="window" lastClr="FFFFFF"/>
      </a:lt1>
      <a:dk2>
        <a:srgbClr val="0B2827"/>
      </a:dk2>
      <a:lt2>
        <a:srgbClr val="DAE3E3"/>
      </a:lt2>
      <a:accent1>
        <a:srgbClr val="B495C2"/>
      </a:accent1>
      <a:accent2>
        <a:srgbClr val="767E37"/>
      </a:accent2>
      <a:accent3>
        <a:srgbClr val="8FA3A3"/>
      </a:accent3>
      <a:accent4>
        <a:srgbClr val="CE7F01"/>
      </a:accent4>
      <a:accent5>
        <a:srgbClr val="D15A29"/>
      </a:accent5>
      <a:accent6>
        <a:srgbClr val="B88470"/>
      </a:accent6>
      <a:hlink>
        <a:srgbClr val="B57001"/>
      </a:hlink>
      <a:folHlink>
        <a:srgbClr val="996209"/>
      </a:folHlink>
    </a:clrScheme>
    <a:fontScheme name="Blob">
      <a:majorFont>
        <a:latin typeface="Sagona Book"/>
        <a:ea typeface=""/>
        <a:cs typeface=""/>
      </a:majorFont>
      <a:minorFont>
        <a:latin typeface="Avenir Next LT Pro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obVTI" id="{06D3AACF-B619-4265-899F-5E2FB3A445D5}" vid="{F5918863-BA1A-4735-81A8-3E7BFBDA847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Blob </Template>
  <TotalTime>1022</TotalTime>
  <Words>696</Words>
  <Application>Microsoft Office PowerPoint</Application>
  <PresentationFormat>Widescreen</PresentationFormat>
  <Paragraphs>79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Avenir Next LT Pro</vt:lpstr>
      <vt:lpstr>Sagona Book</vt:lpstr>
      <vt:lpstr>The Hand Extrablack</vt:lpstr>
      <vt:lpstr>BlobVTI</vt:lpstr>
      <vt:lpstr>PowerPoint Presentation</vt:lpstr>
      <vt:lpstr>PowerPoint Presentation</vt:lpstr>
      <vt:lpstr>THOUGHTS ON MOTHERHOOD</vt:lpstr>
      <vt:lpstr>“A Mother’s Work From A to Z”</vt:lpstr>
      <vt:lpstr>PowerPoint Presentation</vt:lpstr>
      <vt:lpstr>THOUGHTS FROM THE BIBLE ON MOTHERHOOD</vt:lpstr>
      <vt:lpstr>THOUGHTS FROM THE BIBLE ON MOTHERHOOD</vt:lpstr>
      <vt:lpstr>THOUGHTS FROM THE BIBLE ON MOTHERHOOD</vt:lpstr>
      <vt:lpstr>THOUGHTS FROM THE BIBLE ON MOTHERHOOD</vt:lpstr>
      <vt:lpstr>THOUGHTS FROM THE BIBLE ON MOTHERHOOD</vt:lpstr>
      <vt:lpstr>THOUGHTS FROM THE BIBLE ON MOTHERHOOD</vt:lpstr>
      <vt:lpstr>TO BE A GREAT MOTHER: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Gailen Evans</dc:creator>
  <cp:lastModifiedBy>Gailen Evans</cp:lastModifiedBy>
  <cp:revision>13</cp:revision>
  <dcterms:created xsi:type="dcterms:W3CDTF">2025-05-07T03:31:37Z</dcterms:created>
  <dcterms:modified xsi:type="dcterms:W3CDTF">2025-05-07T20:34:09Z</dcterms:modified>
</cp:coreProperties>
</file>